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8" r:id="rId3"/>
    <p:sldId id="260" r:id="rId4"/>
    <p:sldId id="259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70" r:id="rId13"/>
    <p:sldId id="271" r:id="rId14"/>
    <p:sldId id="272" r:id="rId15"/>
    <p:sldId id="273" r:id="rId16"/>
    <p:sldId id="274" r:id="rId17"/>
    <p:sldId id="275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9D6A4-D7D2-462E-AFE4-8BBDF57414F6}" type="datetimeFigureOut">
              <a:rPr lang="ru-RU" smtClean="0"/>
              <a:t>23.06.2024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12A8C-4CE2-431D-B5B0-3EA05580D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8798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9D6A4-D7D2-462E-AFE4-8BBDF57414F6}" type="datetimeFigureOut">
              <a:rPr lang="ru-RU" smtClean="0"/>
              <a:t>23.06.2024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12A8C-4CE2-431D-B5B0-3EA05580D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73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9D6A4-D7D2-462E-AFE4-8BBDF57414F6}" type="datetimeFigureOut">
              <a:rPr lang="ru-RU" smtClean="0"/>
              <a:t>23.06.2024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12A8C-4CE2-431D-B5B0-3EA05580D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635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9D6A4-D7D2-462E-AFE4-8BBDF57414F6}" type="datetimeFigureOut">
              <a:rPr lang="ru-RU" smtClean="0"/>
              <a:t>23.06.2024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12A8C-4CE2-431D-B5B0-3EA05580D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064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9D6A4-D7D2-462E-AFE4-8BBDF57414F6}" type="datetimeFigureOut">
              <a:rPr lang="ru-RU" smtClean="0"/>
              <a:t>23.06.2024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12A8C-4CE2-431D-B5B0-3EA05580D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155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9D6A4-D7D2-462E-AFE4-8BBDF57414F6}" type="datetimeFigureOut">
              <a:rPr lang="ru-RU" smtClean="0"/>
              <a:t>23.06.2024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12A8C-4CE2-431D-B5B0-3EA05580D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538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9D6A4-D7D2-462E-AFE4-8BBDF57414F6}" type="datetimeFigureOut">
              <a:rPr lang="ru-RU" smtClean="0"/>
              <a:t>23.06.2024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12A8C-4CE2-431D-B5B0-3EA05580D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7772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9D6A4-D7D2-462E-AFE4-8BBDF57414F6}" type="datetimeFigureOut">
              <a:rPr lang="ru-RU" smtClean="0"/>
              <a:t>23.06.2024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12A8C-4CE2-431D-B5B0-3EA05580D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2338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9D6A4-D7D2-462E-AFE4-8BBDF57414F6}" type="datetimeFigureOut">
              <a:rPr lang="ru-RU" smtClean="0"/>
              <a:t>23.06.2024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12A8C-4CE2-431D-B5B0-3EA05580D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506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9D6A4-D7D2-462E-AFE4-8BBDF57414F6}" type="datetimeFigureOut">
              <a:rPr lang="ru-RU" smtClean="0"/>
              <a:t>23.06.2024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12A8C-4CE2-431D-B5B0-3EA05580D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309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9D6A4-D7D2-462E-AFE4-8BBDF57414F6}" type="datetimeFigureOut">
              <a:rPr lang="ru-RU" smtClean="0"/>
              <a:t>23.06.2024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12A8C-4CE2-431D-B5B0-3EA05580D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504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39D6A4-D7D2-462E-AFE4-8BBDF57414F6}" type="datetimeFigureOut">
              <a:rPr lang="ru-RU" smtClean="0"/>
              <a:t>23.06.2024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C12A8C-4CE2-431D-B5B0-3EA05580D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153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forum.materinstvo.ru/uploads/journals/1305623404/j56918_130574030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0" y="686339"/>
            <a:ext cx="3345409" cy="552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B83BAF3-7F36-4DA8-BD42-DA2751531373}"/>
              </a:ext>
            </a:extLst>
          </p:cNvPr>
          <p:cNvSpPr/>
          <p:nvPr/>
        </p:nvSpPr>
        <p:spPr>
          <a:xfrm>
            <a:off x="809897" y="1526878"/>
            <a:ext cx="8910919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</a:t>
            </a:r>
          </a:p>
          <a:p>
            <a:pPr algn="ctr"/>
            <a:r>
              <a:rPr lang="ru-RU" altLang="ru-RU" sz="2400" dirty="0">
                <a:solidFill>
                  <a:srgbClr val="1909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dirty="0">
                <a:solidFill>
                  <a:srgbClr val="1909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1909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Путешествие в русскую избу: </a:t>
            </a:r>
            <a:endParaRPr lang="ru-RU" altLang="ru-RU" sz="32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algn="ctr"/>
            <a:r>
              <a:rPr lang="ru-RU" altLang="ru-RU" sz="3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айди </a:t>
            </a:r>
            <a:r>
              <a:rPr lang="ru-RU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лишний предмет»</a:t>
            </a:r>
          </a:p>
          <a:p>
            <a:endParaRPr lang="ru-RU" sz="24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endParaRPr lang="ru-RU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endParaRPr lang="ru-RU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r>
              <a:rPr lang="ru-RU" alt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 детей: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6-7 лет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853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9302" y="408586"/>
            <a:ext cx="11569337" cy="983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Вместо электрических лампочек помещение освещали лучины, свечи, керосиновые лампы</a:t>
            </a:r>
          </a:p>
        </p:txBody>
      </p:sp>
      <p:pic>
        <p:nvPicPr>
          <p:cNvPr id="3" name="Picture 2" descr="https://avatars.mds.yandex.net/get-zen_doc/1244179/pub_5c2f120967712a00abd7704b_5c2f195f4bb55f00aa45b00b/scale_1200">
            <a:extLst>
              <a:ext uri="{FF2B5EF4-FFF2-40B4-BE49-F238E27FC236}">
                <a16:creationId xmlns:a16="http://schemas.microsoft.com/office/drawing/2014/main" id="{955127C8-FBF5-4803-BEE6-301C1335E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9302" y="1603949"/>
            <a:ext cx="2666994" cy="2830054"/>
          </a:xfrm>
          <a:prstGeom prst="rect">
            <a:avLst/>
          </a:prstGeom>
          <a:noFill/>
        </p:spPr>
      </p:pic>
      <p:pic>
        <p:nvPicPr>
          <p:cNvPr id="5" name="Рисунок 4" descr="24552700.png">
            <a:extLst>
              <a:ext uri="{FF2B5EF4-FFF2-40B4-BE49-F238E27FC236}">
                <a16:creationId xmlns:a16="http://schemas.microsoft.com/office/drawing/2014/main" id="{936A96AF-B7F7-4423-91A5-747384FA4125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/>
          <a:srcRect b="3765"/>
          <a:stretch/>
        </p:blipFill>
        <p:spPr>
          <a:xfrm>
            <a:off x="8126506" y="900077"/>
            <a:ext cx="3694195" cy="5881168"/>
          </a:xfrm>
          <a:prstGeom prst="rect">
            <a:avLst/>
          </a:prstGeom>
        </p:spPr>
      </p:pic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56374" y="1005571"/>
            <a:ext cx="2352493" cy="149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937" y="2286409"/>
            <a:ext cx="2861171" cy="4295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5625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5" t="5419" r="7142" b="5346"/>
          <a:stretch/>
        </p:blipFill>
        <p:spPr bwMode="auto">
          <a:xfrm>
            <a:off x="1881051" y="386721"/>
            <a:ext cx="8956244" cy="6249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972" y="2756263"/>
            <a:ext cx="2405255" cy="120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3760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4552700.png">
            <a:extLst>
              <a:ext uri="{FF2B5EF4-FFF2-40B4-BE49-F238E27FC236}">
                <a16:creationId xmlns:a16="http://schemas.microsoft.com/office/drawing/2014/main" id="{56E20CDD-A2D0-48CA-B06D-DF1D6A890D4A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0053" y="1301605"/>
            <a:ext cx="3281947" cy="5429264"/>
          </a:xfrm>
          <a:prstGeom prst="rect">
            <a:avLst/>
          </a:prstGeom>
        </p:spPr>
      </p:pic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46" t="4133" r="18406" b="8451"/>
          <a:stretch/>
        </p:blipFill>
        <p:spPr bwMode="auto">
          <a:xfrm>
            <a:off x="228600" y="1956490"/>
            <a:ext cx="1918031" cy="2193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9" t="7729" r="9089" b="7522"/>
          <a:stretch/>
        </p:blipFill>
        <p:spPr bwMode="auto">
          <a:xfrm>
            <a:off x="228600" y="4149983"/>
            <a:ext cx="2403566" cy="2708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cs6.livemaster.ru/storage/41/42/5914456da7efe7cba294f55b82nc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766" y="1886099"/>
            <a:ext cx="6096000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32412" y="41144"/>
            <a:ext cx="9666514" cy="1936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Утюги в избе были цельнолитые и угольные, которые нагревались от жара русской </a:t>
            </a:r>
            <a:r>
              <a:rPr lang="ru-RU" sz="28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печи. </a:t>
            </a:r>
            <a:r>
              <a:rPr lang="ru-RU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Чугунные утюги были невероятно тяжёлыми и некоторые модели могли весить до десяти килограммов.</a:t>
            </a:r>
            <a:endParaRPr lang="ru-RU" sz="2800" b="1" dirty="0">
              <a:solidFill>
                <a:srgbClr val="0000FF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981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394" y="428828"/>
            <a:ext cx="10732955" cy="6037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5" t="10995" r="51295" b="9328"/>
          <a:stretch/>
        </p:blipFill>
        <p:spPr>
          <a:xfrm>
            <a:off x="8133449" y="1397726"/>
            <a:ext cx="3409404" cy="4820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371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2548" y="195330"/>
            <a:ext cx="1166077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Сундук — это изделие корпусной мебели с откидной или съемной верхней крышкой, использующееся как емкость для хранения предметов бытового обихода, драгоценностей и других ценных вещей.</a:t>
            </a:r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8" t="8063" r="4529" b="7819"/>
          <a:stretch/>
        </p:blipFill>
        <p:spPr bwMode="auto">
          <a:xfrm>
            <a:off x="117566" y="1766246"/>
            <a:ext cx="4580037" cy="3354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24552700.png">
            <a:extLst>
              <a:ext uri="{FF2B5EF4-FFF2-40B4-BE49-F238E27FC236}">
                <a16:creationId xmlns:a16="http://schemas.microsoft.com/office/drawing/2014/main" id="{56E20CDD-A2D0-48CA-B06D-DF1D6A890D4A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0053" y="1428736"/>
            <a:ext cx="3281947" cy="5429264"/>
          </a:xfrm>
          <a:prstGeom prst="rect">
            <a:avLst/>
          </a:prstGeom>
        </p:spPr>
      </p:pic>
      <p:pic>
        <p:nvPicPr>
          <p:cNvPr id="5" name="Picture 2" descr="https://avatars.mds.yandex.net/get-pdb/1540295/48a7aa76-acbc-45e0-abb6-22c9e116e2f0/s1200">
            <a:extLst>
              <a:ext uri="{FF2B5EF4-FFF2-40B4-BE49-F238E27FC236}">
                <a16:creationId xmlns:a16="http://schemas.microsoft.com/office/drawing/2014/main" id="{D9CC4B10-EED8-42A2-BE03-5B97E0ED3D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l="9709" t="6790" r="5935"/>
          <a:stretch/>
        </p:blipFill>
        <p:spPr bwMode="auto">
          <a:xfrm>
            <a:off x="4695134" y="2778926"/>
            <a:ext cx="4554554" cy="40302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80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534" y="216434"/>
            <a:ext cx="10229397" cy="6393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91" t="5714" r="8766" b="5714"/>
          <a:stretch/>
        </p:blipFill>
        <p:spPr>
          <a:xfrm>
            <a:off x="8386353" y="3470970"/>
            <a:ext cx="2821578" cy="313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966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63326" y="230195"/>
            <a:ext cx="6061788" cy="5222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Газовую плиту в избе заменяла печь</a:t>
            </a:r>
          </a:p>
        </p:txBody>
      </p:sp>
      <p:pic>
        <p:nvPicPr>
          <p:cNvPr id="3" name="Рисунок 2" descr="24552700.png">
            <a:extLst>
              <a:ext uri="{FF2B5EF4-FFF2-40B4-BE49-F238E27FC236}">
                <a16:creationId xmlns:a16="http://schemas.microsoft.com/office/drawing/2014/main" id="{56E20CDD-A2D0-48CA-B06D-DF1D6A890D4A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0053" y="1428736"/>
            <a:ext cx="3281947" cy="5429264"/>
          </a:xfrm>
          <a:prstGeom prst="rect">
            <a:avLst/>
          </a:prstGeom>
        </p:spPr>
      </p:pic>
      <p:pic>
        <p:nvPicPr>
          <p:cNvPr id="6148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72" y="973972"/>
            <a:ext cx="8583481" cy="5751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964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900igr.net/up/datai/146249/0004-005-.jpg"/>
          <p:cNvPicPr>
            <a:picLocks noChangeAspect="1" noChangeArrowheads="1"/>
          </p:cNvPicPr>
          <p:nvPr/>
        </p:nvPicPr>
        <p:blipFill rotWithShape="1">
          <a:blip r:embed="rId2">
            <a:lum contrast="40000"/>
          </a:blip>
          <a:srcRect t="4000" b="3619"/>
          <a:stretch/>
        </p:blipFill>
        <p:spPr bwMode="auto">
          <a:xfrm>
            <a:off x="0" y="14817"/>
            <a:ext cx="12192000" cy="6843183"/>
          </a:xfrm>
          <a:prstGeom prst="rect">
            <a:avLst/>
          </a:prstGeom>
          <a:noFill/>
        </p:spPr>
      </p:pic>
      <p:pic>
        <p:nvPicPr>
          <p:cNvPr id="6" name="Picture 2" descr="https://e7.pngegg.com/pngimages/848/787/png-clipart-animated-red-exclamation-point-illustration-exclamation-mark-sign-cartoon-exclamation-mark-cartoon-character-food.pn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93" t="5950" r="26502" b="6096"/>
          <a:stretch/>
        </p:blipFill>
        <p:spPr bwMode="auto">
          <a:xfrm flipH="1">
            <a:off x="82087" y="3641258"/>
            <a:ext cx="1795452" cy="264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D3DE742-1F53-4028-B408-5911A461B88A}"/>
              </a:ext>
            </a:extLst>
          </p:cNvPr>
          <p:cNvSpPr/>
          <p:nvPr/>
        </p:nvSpPr>
        <p:spPr>
          <a:xfrm>
            <a:off x="4199324" y="580932"/>
            <a:ext cx="49065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Продуктивная работа: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287EF5-58D3-4AF8-AF48-9A3C696E884E}"/>
              </a:ext>
            </a:extLst>
          </p:cNvPr>
          <p:cNvSpPr/>
          <p:nvPr/>
        </p:nvSpPr>
        <p:spPr>
          <a:xfrm>
            <a:off x="1877540" y="1982147"/>
            <a:ext cx="557783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по желанию могут выполнить в технике оригами любой предмет быта, </a:t>
            </a:r>
            <a:r>
              <a:rPr lang="ru-RU" altLang="ru-RU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вылепить его из теста, нарисовать или </a:t>
            </a:r>
            <a:r>
              <a:rPr lang="ru-RU" altLang="ru-RU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выложить из мозаики, конструктора и т.д., а так же , изготовить «экспонаты» для музея народного быта «Горница»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5" descr="https://i.pinimg.com/736x/3b/fa/92/3bfa924e3483df7311448d53bd8e166d--clip-art.jpg">
            <a:extLst>
              <a:ext uri="{FF2B5EF4-FFF2-40B4-BE49-F238E27FC236}">
                <a16:creationId xmlns:a16="http://schemas.microsoft.com/office/drawing/2014/main" id="{F10376B2-28CB-4149-8182-8C740A9342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94712" y="1410451"/>
            <a:ext cx="4374921" cy="41133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9422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900igr.net/up/datai/146249/0004-005-.jpg"/>
          <p:cNvPicPr>
            <a:picLocks noChangeAspect="1" noChangeArrowheads="1"/>
          </p:cNvPicPr>
          <p:nvPr/>
        </p:nvPicPr>
        <p:blipFill rotWithShape="1">
          <a:blip r:embed="rId2">
            <a:lum contrast="40000"/>
          </a:blip>
          <a:srcRect t="4000" b="3619"/>
          <a:stretch/>
        </p:blipFill>
        <p:spPr bwMode="auto">
          <a:xfrm>
            <a:off x="0" y="0"/>
            <a:ext cx="12218397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48639" y="982176"/>
            <a:ext cx="1126018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интерактивного пространства посредством </a:t>
            </a:r>
            <a:r>
              <a:rPr lang="ru-RU" sz="24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дидактической </a:t>
            </a:r>
            <a:r>
              <a:rPr lang="ru-RU" sz="2400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которое сделает образовательный процесс и знакомство с предметами быта интересным и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увлекательным.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Обобщение и систематизирование знаний детей о мире предметов быта прошлого и настоящего.</a:t>
            </a:r>
          </a:p>
          <a:p>
            <a:pPr>
              <a:buClr>
                <a:srgbClr val="0000CC"/>
              </a:buClr>
            </a:pP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342900" indent="-342900">
              <a:buClr>
                <a:srgbClr val="0000CC"/>
              </a:buClr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Знакомить детей с бытом и традициями русского народа, обращая внимание на различия между предметами современного дома и предметами старинной избы.</a:t>
            </a:r>
            <a:endParaRPr lang="ru-RU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0000CC"/>
              </a:buClr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нравственные чувства дошкольников на основе изучения культуры страны и родного края, знакомства с бытом и традициями русского народа.</a:t>
            </a:r>
          </a:p>
          <a:p>
            <a:pPr marL="342900" indent="-342900">
              <a:buClr>
                <a:srgbClr val="0000CC"/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эффективные методы работы, направленные на сохранение и популяризацию культурного наследия.</a:t>
            </a:r>
          </a:p>
          <a:p>
            <a:pPr marL="342900" indent="-342900">
              <a:buClr>
                <a:srgbClr val="0000CC"/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Расширить спектр услуг и возможностей музея народного быта «Горница» на базе детского сада, через внедрение мультимедийных интерактивных технологий.</a:t>
            </a:r>
          </a:p>
        </p:txBody>
      </p:sp>
    </p:spTree>
    <p:extLst>
      <p:ext uri="{BB962C8B-B14F-4D97-AF65-F5344CB8AC3E}">
        <p14:creationId xmlns:p14="http://schemas.microsoft.com/office/powerpoint/2010/main" val="89068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900igr.net/up/datai/146249/0004-005-.jpg"/>
          <p:cNvPicPr>
            <a:picLocks noChangeAspect="1" noChangeArrowheads="1"/>
          </p:cNvPicPr>
          <p:nvPr/>
        </p:nvPicPr>
        <p:blipFill rotWithShape="1">
          <a:blip r:embed="rId2">
            <a:lum contrast="40000"/>
          </a:blip>
          <a:srcRect t="4000" b="3619"/>
          <a:stretch/>
        </p:blipFill>
        <p:spPr bwMode="auto">
          <a:xfrm>
            <a:off x="0" y="14817"/>
            <a:ext cx="12192000" cy="684318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170135" y="422757"/>
            <a:ext cx="585173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Русская изба просторна да хороша,</a:t>
            </a:r>
          </a:p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гости нас приглашает она! </a:t>
            </a:r>
            <a:endParaRPr lang="ru-RU" sz="2800" dirty="0"/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13"/>
          <a:stretch/>
        </p:blipFill>
        <p:spPr bwMode="auto">
          <a:xfrm>
            <a:off x="2002463" y="1376864"/>
            <a:ext cx="6719091" cy="4857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4111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900igr.net/up/datai/146249/0004-005-.jpg"/>
          <p:cNvPicPr>
            <a:picLocks noChangeAspect="1" noChangeArrowheads="1"/>
          </p:cNvPicPr>
          <p:nvPr/>
        </p:nvPicPr>
        <p:blipFill rotWithShape="1">
          <a:blip r:embed="rId2">
            <a:lum contrast="40000"/>
          </a:blip>
          <a:srcRect t="4000" b="3619"/>
          <a:stretch/>
        </p:blipFill>
        <p:spPr bwMode="auto">
          <a:xfrm>
            <a:off x="0" y="0"/>
            <a:ext cx="12218397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464762" y="674093"/>
            <a:ext cx="461662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русской избе - очень </a:t>
            </a:r>
            <a:r>
              <a:rPr lang="ru-RU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красиво и интересно</a:t>
            </a:r>
            <a:r>
              <a:rPr lang="ru-RU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</a:p>
          <a:p>
            <a:r>
              <a:rPr lang="ru-RU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Здесь </a:t>
            </a:r>
            <a:r>
              <a:rPr lang="ru-RU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множество необычных и незнакомых предметов</a:t>
            </a:r>
            <a:r>
              <a:rPr lang="ru-RU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пахнет деревом и всегда - порядок. Только вот беда - современные предметы </a:t>
            </a:r>
            <a:r>
              <a:rPr lang="ru-RU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перенеслись </a:t>
            </a:r>
            <a:r>
              <a:rPr lang="ru-RU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прошлое. Помоги их отыскать и скажи, что использовали люди на Руси вместо них.</a:t>
            </a:r>
          </a:p>
        </p:txBody>
      </p:sp>
      <p:pic>
        <p:nvPicPr>
          <p:cNvPr id="5" name="Рисунок 4" descr="24552700.png">
            <a:extLst>
              <a:ext uri="{FF2B5EF4-FFF2-40B4-BE49-F238E27FC236}">
                <a16:creationId xmlns:a16="http://schemas.microsoft.com/office/drawing/2014/main" id="{2C083FC3-C9F5-4A61-9F48-9DCD1510CAB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/>
          <a:srcRect l="7722" r="9602"/>
          <a:stretch/>
        </p:blipFill>
        <p:spPr>
          <a:xfrm flipH="1">
            <a:off x="0" y="925120"/>
            <a:ext cx="2586446" cy="5175235"/>
          </a:xfrm>
          <a:prstGeom prst="rect">
            <a:avLst/>
          </a:prstGeom>
        </p:spPr>
      </p:pic>
      <p:pic>
        <p:nvPicPr>
          <p:cNvPr id="2052" name="Picture 4" descr="https://liskids2.obrvrn.ru/upload/iblock/159/lpx1itywku5jksbyb3d8msyi76bmmgst/%D0%9C%D1%83%D0%B7%D0%B5%D0%B9%204%2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5377" y="3537853"/>
            <a:ext cx="4909029" cy="3264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ADMIN\Desktop\imgonline-com-ua-Transparent-backgr-UFPjM1A713O0.png">
            <a:extLst>
              <a:ext uri="{FF2B5EF4-FFF2-40B4-BE49-F238E27FC236}">
                <a16:creationId xmlns:a16="http://schemas.microsoft.com/office/drawing/2014/main" id="{6580DE73-2C32-4EB5-B09F-2FA919DC6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367553" y="5926531"/>
            <a:ext cx="736853" cy="736853"/>
          </a:xfrm>
          <a:prstGeom prst="rect">
            <a:avLst/>
          </a:prstGeom>
          <a:noFill/>
        </p:spPr>
      </p:pic>
      <p:pic>
        <p:nvPicPr>
          <p:cNvPr id="11" name="Picture 3" descr="C:\Users\ADMIN\Desktop\imgonline-com-ua-Transparent-backgr-kGv6O9LLX1MVh.png">
            <a:extLst>
              <a:ext uri="{FF2B5EF4-FFF2-40B4-BE49-F238E27FC236}">
                <a16:creationId xmlns:a16="http://schemas.microsoft.com/office/drawing/2014/main" id="{0480950F-25AC-462D-9993-69F54A91CF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46793" y="5342246"/>
            <a:ext cx="816314" cy="584285"/>
          </a:xfrm>
          <a:prstGeom prst="rect">
            <a:avLst/>
          </a:prstGeom>
          <a:noFill/>
        </p:spPr>
      </p:pic>
      <p:pic>
        <p:nvPicPr>
          <p:cNvPr id="12" name="Рисунок 11" descr="изба.jpg"/>
          <p:cNvPicPr>
            <a:picLocks noChangeAspect="1"/>
          </p:cNvPicPr>
          <p:nvPr/>
        </p:nvPicPr>
        <p:blipFill rotWithShape="1">
          <a:blip r:embed="rId7" cstate="print"/>
          <a:srcRect l="6875" t="6087" r="5937" b="10471"/>
          <a:stretch/>
        </p:blipFill>
        <p:spPr>
          <a:xfrm>
            <a:off x="7362283" y="179097"/>
            <a:ext cx="4485727" cy="3219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258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5" t="3048" r="5142" b="2095"/>
          <a:stretch/>
        </p:blipFill>
        <p:spPr bwMode="auto">
          <a:xfrm>
            <a:off x="1476103" y="0"/>
            <a:ext cx="878595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498" y="2926761"/>
            <a:ext cx="1362005" cy="1004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514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9026" y="125692"/>
            <a:ext cx="118310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Чугу́н</a:t>
            </a:r>
            <a:r>
              <a:rPr lang="ru-RU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чугуно́к</a:t>
            </a:r>
            <a:r>
              <a:rPr lang="ru-RU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 горшок из чугуна, </a:t>
            </a:r>
            <a:r>
              <a:rPr lang="ru-RU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округлой </a:t>
            </a:r>
            <a:r>
              <a:rPr lang="ru-RU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формы, </a:t>
            </a:r>
            <a:r>
              <a:rPr lang="ru-RU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тушения и варки в русской </a:t>
            </a:r>
            <a:r>
              <a:rPr lang="ru-RU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печи. </a:t>
            </a:r>
            <a:r>
              <a:rPr lang="ru-RU" sz="28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старину пищу готовили </a:t>
            </a:r>
            <a:r>
              <a:rPr lang="ru-RU" sz="28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только в чугунах.</a:t>
            </a:r>
            <a:endParaRPr lang="ru-RU" sz="2800" b="1" dirty="0">
              <a:solidFill>
                <a:srgbClr val="0000FF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240" y="1286137"/>
            <a:ext cx="7046714" cy="5285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24552700.png">
            <a:extLst>
              <a:ext uri="{FF2B5EF4-FFF2-40B4-BE49-F238E27FC236}">
                <a16:creationId xmlns:a16="http://schemas.microsoft.com/office/drawing/2014/main" id="{936A96AF-B7F7-4423-91A5-747384FA4125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/>
          <a:srcRect b="3765"/>
          <a:stretch/>
        </p:blipFill>
        <p:spPr>
          <a:xfrm>
            <a:off x="8312334" y="1286137"/>
            <a:ext cx="3355967" cy="534270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7465" y="1709271"/>
            <a:ext cx="888274" cy="66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7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32" y="342563"/>
            <a:ext cx="10114341" cy="6293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742" y="3073507"/>
            <a:ext cx="1270076" cy="1270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777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39802" y="533111"/>
            <a:ext cx="74892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Самовар — устройство для кипячения воды.</a:t>
            </a:r>
            <a:endParaRPr lang="ru-RU" sz="2800" dirty="0"/>
          </a:p>
        </p:txBody>
      </p:sp>
      <p:pic>
        <p:nvPicPr>
          <p:cNvPr id="4" name="Рисунок 3" descr="24552700.png">
            <a:extLst>
              <a:ext uri="{FF2B5EF4-FFF2-40B4-BE49-F238E27FC236}">
                <a16:creationId xmlns:a16="http://schemas.microsoft.com/office/drawing/2014/main" id="{936A96AF-B7F7-4423-91A5-747384FA4125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/>
          <a:srcRect b="3765"/>
          <a:stretch/>
        </p:blipFill>
        <p:spPr>
          <a:xfrm>
            <a:off x="7974106" y="747677"/>
            <a:ext cx="3694195" cy="5881168"/>
          </a:xfrm>
          <a:prstGeom prst="rect">
            <a:avLst/>
          </a:prstGeom>
        </p:spPr>
      </p:pic>
      <p:pic>
        <p:nvPicPr>
          <p:cNvPr id="5" name="Рисунок 4" descr="0929572e047bd34ec5902760542baef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79449" y="1371045"/>
            <a:ext cx="38100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23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304" y="217532"/>
            <a:ext cx="8504331" cy="6378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ADMIN\Desktop\277432026005211.png">
            <a:extLst>
              <a:ext uri="{FF2B5EF4-FFF2-40B4-BE49-F238E27FC236}">
                <a16:creationId xmlns:a16="http://schemas.microsoft.com/office/drawing/2014/main" id="{AEF46CB6-E065-4965-85DC-D3F86B7EA3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54756" y="217532"/>
            <a:ext cx="2643206" cy="26432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20725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249</Words>
  <Application>Microsoft Office PowerPoint</Application>
  <PresentationFormat>Широкоэкранный</PresentationFormat>
  <Paragraphs>26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RePack by Diakov</cp:lastModifiedBy>
  <cp:revision>26</cp:revision>
  <dcterms:created xsi:type="dcterms:W3CDTF">2024-06-17T10:04:48Z</dcterms:created>
  <dcterms:modified xsi:type="dcterms:W3CDTF">2024-06-23T18:43:16Z</dcterms:modified>
</cp:coreProperties>
</file>